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</p:sldIdLst>
  <p:sldSz cy="5143500" cx="9144000"/>
  <p:notesSz cx="6858000" cy="9144000"/>
  <p:embeddedFontLst>
    <p:embeddedFont>
      <p:font typeface="Proxima Nova"/>
      <p:regular r:id="rId39"/>
      <p:bold r:id="rId40"/>
      <p:italic r:id="rId41"/>
      <p:boldItalic r:id="rId42"/>
    </p:embeddedFont>
    <p:embeddedFont>
      <p:font typeface="Roboto"/>
      <p:regular r:id="rId43"/>
      <p:bold r:id="rId44"/>
      <p:italic r:id="rId45"/>
      <p:boldItalic r:id="rId46"/>
    </p:embeddedFont>
    <p:embeddedFont>
      <p:font typeface="Alfa Slab One"/>
      <p:regular r:id="rId4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ProximaNova-bold.fntdata"/><Relationship Id="rId20" Type="http://schemas.openxmlformats.org/officeDocument/2006/relationships/slide" Target="slides/slide15.xml"/><Relationship Id="rId42" Type="http://schemas.openxmlformats.org/officeDocument/2006/relationships/font" Target="fonts/ProximaNova-boldItalic.fntdata"/><Relationship Id="rId41" Type="http://schemas.openxmlformats.org/officeDocument/2006/relationships/font" Target="fonts/ProximaNova-italic.fntdata"/><Relationship Id="rId22" Type="http://schemas.openxmlformats.org/officeDocument/2006/relationships/slide" Target="slides/slide17.xml"/><Relationship Id="rId44" Type="http://schemas.openxmlformats.org/officeDocument/2006/relationships/font" Target="fonts/Roboto-bold.fntdata"/><Relationship Id="rId21" Type="http://schemas.openxmlformats.org/officeDocument/2006/relationships/slide" Target="slides/slide16.xml"/><Relationship Id="rId43" Type="http://schemas.openxmlformats.org/officeDocument/2006/relationships/font" Target="fonts/Roboto-regular.fntdata"/><Relationship Id="rId24" Type="http://schemas.openxmlformats.org/officeDocument/2006/relationships/slide" Target="slides/slide19.xml"/><Relationship Id="rId46" Type="http://schemas.openxmlformats.org/officeDocument/2006/relationships/font" Target="fonts/Roboto-boldItalic.fntdata"/><Relationship Id="rId23" Type="http://schemas.openxmlformats.org/officeDocument/2006/relationships/slide" Target="slides/slide18.xml"/><Relationship Id="rId45" Type="http://schemas.openxmlformats.org/officeDocument/2006/relationships/font" Target="fonts/Roboto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47" Type="http://schemas.openxmlformats.org/officeDocument/2006/relationships/font" Target="fonts/AlfaSlabOne-regular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font" Target="fonts/ProximaNova-regular.fntdata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d10df0ea59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d10df0ea59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d10df0ea59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d10df0ea59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d10df0ea59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d10df0ea59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d5156a14c3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d5156a14c3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d1072a5478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d1072a5478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d5156a14c3_0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d5156a14c3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d5156a14c3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d5156a14c3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This is a kind of chart that gets made a lot. We are not going to make this chart.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What is this chart missing?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d5156a14c3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d5156a14c3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different?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d5156a14c3_0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d5156a14c3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d5156a14c3_0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d5156a14c3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d1072a547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d1072a547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d10df0ea59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d10df0ea59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d5156a14c3_0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d5156a14c3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d5156a14c3_0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d5156a14c3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https://www.nytimes.com/interactive/2020/02/01/us/politics/democratic-presidential-campaign-donors.html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d1072a5678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d1072a5678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1072a5678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1072a5678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d1072a5678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d1072a5678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d1072a5678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d1072a5678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d5156a14c3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d5156a14c3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d5156a14c3_0_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d5156a14c3_0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d5156a14c3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d5156a14c3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d10df0ea59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d10df0ea59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d5156a14c3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d5156a14c3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d5156a14c3_1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d5156a14c3_1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Burlywood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d5156a14c3_1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d5156a14c3_1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d5156a14c3_1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d5156a14c3_1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d10df0ea59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d10df0ea59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d10df0ea59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d10df0ea59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d1072a5678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d1072a5678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d1072a567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d1072a567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d5156a14c3_1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d5156a14c3_1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d10df0ea59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d10df0ea59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4278300" y="2751163"/>
            <a:ext cx="587400" cy="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/>
          <p:nvPr>
            <p:ph hasCustomPrompt="1" type="title"/>
          </p:nvPr>
        </p:nvSpPr>
        <p:spPr>
          <a:xfrm>
            <a:off x="311700" y="1167925"/>
            <a:ext cx="8520600" cy="198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/>
          <p:nvPr>
            <p:ph idx="1" type="body"/>
          </p:nvPr>
        </p:nvSpPr>
        <p:spPr>
          <a:xfrm>
            <a:off x="311700" y="32242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9" name="Google Shape;4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311700" y="2480550"/>
            <a:ext cx="8114400" cy="244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311700" y="1490875"/>
            <a:ext cx="2808000" cy="30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490250" y="526350"/>
            <a:ext cx="5683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10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8" name="Google Shape;38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" name="Google Shape;39;p9"/>
          <p:cNvSpPr txBox="1"/>
          <p:nvPr>
            <p:ph type="title"/>
          </p:nvPr>
        </p:nvSpPr>
        <p:spPr>
          <a:xfrm>
            <a:off x="265500" y="1375599"/>
            <a:ext cx="4045200" cy="155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40" name="Google Shape;40;p9"/>
          <p:cNvSpPr txBox="1"/>
          <p:nvPr>
            <p:ph idx="1" type="subTitle"/>
          </p:nvPr>
        </p:nvSpPr>
        <p:spPr>
          <a:xfrm>
            <a:off x="265500" y="2981125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1" name="Google Shape;41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idx="1" type="body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lfa Slab One"/>
              <a:buNone/>
              <a:defRPr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</a:lstStyle>
          <a:p/>
        </p:txBody>
      </p:sp>
      <p:sp>
        <p:nvSpPr>
          <p:cNvPr id="45" name="Google Shape;45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ameday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roxima Nova"/>
              <a:buChar char="●"/>
              <a:defRPr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twitter.com/KevinQ/status/1346681018569383937?s=20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yalebooks.yale.edu/book/9780300179354/interaction-color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://chromelens.xyz/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s://www.wired.com/2014/10/cindy-brewer-map-design/" TargetMode="External"/><Relationship Id="rId4" Type="http://schemas.openxmlformats.org/officeDocument/2006/relationships/hyperlink" Target="https://observablehq.com/@d3/color-schemes" TargetMode="External"/><Relationship Id="rId9" Type="http://schemas.openxmlformats.org/officeDocument/2006/relationships/image" Target="../media/image8.png"/><Relationship Id="rId5" Type="http://schemas.openxmlformats.org/officeDocument/2006/relationships/hyperlink" Target="https://material.io/design/color/the-color-system.html#color-usage-and-palettes" TargetMode="External"/><Relationship Id="rId6" Type="http://schemas.openxmlformats.org/officeDocument/2006/relationships/hyperlink" Target="http://colorizer.org/" TargetMode="External"/><Relationship Id="rId7" Type="http://schemas.openxmlformats.org/officeDocument/2006/relationships/hyperlink" Target="https://paletton.com/" TargetMode="External"/><Relationship Id="rId8" Type="http://schemas.openxmlformats.org/officeDocument/2006/relationships/hyperlink" Target="https://color.adobe.com/en/create/color-wheel" TargetMode="Externa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hyperlink" Target="https://opusdesign.us/wordcount/what-are-hex-codes-for-colors/#:~:text=Hex%20codes%20are%20a%20hexadecimal,color)%20they%20are%20referring%20to." TargetMode="External"/><Relationship Id="rId4" Type="http://schemas.openxmlformats.org/officeDocument/2006/relationships/hyperlink" Target="https://www.w3schools.com/colors/colors_names.asp" TargetMode="External"/><Relationship Id="rId5" Type="http://schemas.openxmlformats.org/officeDocument/2006/relationships/image" Target="../media/image1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www.nytimes.com/interactive/2016/07/05/upshot/is-sushi-healthy-what-about-granola-where-americans-and-nutritionists-disagree.html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www.nytimes.com/interactive/2018/05/09/nyregion/subway-crisis-mta-decisions-signals-rules.html" TargetMode="External"/><Relationship Id="rId4" Type="http://schemas.openxmlformats.org/officeDocument/2006/relationships/hyperlink" Target="https://www.nytimes.com/interactive/2018/05/09/nyregion/subway-crisis-mta-decisions-signals-rules.html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www.nytimes.com/interactive/2017/06/05/upshot/opioid-epidemic-drug-overdose-deaths-are-rising-faster-than-ever.html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/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Arial"/>
              <a:buNone/>
            </a:pPr>
            <a:r>
              <a:rPr lang="en" sz="5400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DPPHA 30560 </a:t>
            </a:r>
            <a:endParaRPr sz="5400">
              <a:solidFill>
                <a:srgbClr val="FF5722"/>
              </a:solidFill>
              <a:latin typeface="Alfa Slab One"/>
              <a:ea typeface="Alfa Slab One"/>
              <a:cs typeface="Alfa Slab One"/>
              <a:sym typeface="Alfa Slab On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Data Visualization</a:t>
            </a:r>
            <a:endParaRPr/>
          </a:p>
        </p:txBody>
      </p:sp>
      <p:sp>
        <p:nvSpPr>
          <p:cNvPr id="57" name="Google Shape;57;p13"/>
          <p:cNvSpPr txBox="1"/>
          <p:nvPr>
            <p:ph idx="1" type="subTitle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Week 5, Color and Annotation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Annotations</a:t>
            </a:r>
            <a:endParaRPr/>
          </a:p>
        </p:txBody>
      </p:sp>
      <p:sp>
        <p:nvSpPr>
          <p:cNvPr id="114" name="Google Shape;114;p22"/>
          <p:cNvSpPr txBox="1"/>
          <p:nvPr>
            <p:ph idx="1" type="body"/>
          </p:nvPr>
        </p:nvSpPr>
        <p:spPr>
          <a:xfrm>
            <a:off x="311700" y="1152475"/>
            <a:ext cx="39081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Example: probability is hard. 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5" name="Google Shape;11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9606" y="0"/>
            <a:ext cx="3514139" cy="51435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6" name="Google Shape;116;p22"/>
          <p:cNvCxnSpPr/>
          <p:nvPr/>
        </p:nvCxnSpPr>
        <p:spPr>
          <a:xfrm>
            <a:off x="2571100" y="3986375"/>
            <a:ext cx="2156400" cy="0"/>
          </a:xfrm>
          <a:prstGeom prst="straightConnector1">
            <a:avLst/>
          </a:prstGeom>
          <a:noFill/>
          <a:ln cap="flat" cmpd="sng" w="1143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Annotations</a:t>
            </a:r>
            <a:endParaRPr/>
          </a:p>
        </p:txBody>
      </p:sp>
      <p:sp>
        <p:nvSpPr>
          <p:cNvPr id="122" name="Google Shape;122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Example: probability is hard. 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3" name="Google Shape;12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4550" y="1685447"/>
            <a:ext cx="6389176" cy="2243075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3"/>
          <p:cNvSpPr/>
          <p:nvPr/>
        </p:nvSpPr>
        <p:spPr>
          <a:xfrm>
            <a:off x="4190223" y="1564158"/>
            <a:ext cx="2032475" cy="2668925"/>
          </a:xfrm>
          <a:custGeom>
            <a:rect b="b" l="l" r="r" t="t"/>
            <a:pathLst>
              <a:path extrusionOk="0" h="106757" w="81299">
                <a:moveTo>
                  <a:pt x="68703" y="1402"/>
                </a:moveTo>
                <a:cubicBezTo>
                  <a:pt x="64293" y="-804"/>
                  <a:pt x="58843" y="164"/>
                  <a:pt x="53932" y="610"/>
                </a:cubicBezTo>
                <a:cubicBezTo>
                  <a:pt x="46340" y="1300"/>
                  <a:pt x="37939" y="-140"/>
                  <a:pt x="31247" y="3512"/>
                </a:cubicBezTo>
                <a:cubicBezTo>
                  <a:pt x="28074" y="5243"/>
                  <a:pt x="26479" y="8945"/>
                  <a:pt x="24126" y="11689"/>
                </a:cubicBezTo>
                <a:cubicBezTo>
                  <a:pt x="20029" y="16467"/>
                  <a:pt x="14901" y="20496"/>
                  <a:pt x="11728" y="25932"/>
                </a:cubicBezTo>
                <a:cubicBezTo>
                  <a:pt x="-424" y="46756"/>
                  <a:pt x="-8143" y="90285"/>
                  <a:pt x="14630" y="98205"/>
                </a:cubicBezTo>
                <a:cubicBezTo>
                  <a:pt x="26457" y="102318"/>
                  <a:pt x="38918" y="108288"/>
                  <a:pt x="51294" y="106382"/>
                </a:cubicBezTo>
                <a:cubicBezTo>
                  <a:pt x="57762" y="105386"/>
                  <a:pt x="63772" y="101201"/>
                  <a:pt x="68175" y="96359"/>
                </a:cubicBezTo>
                <a:cubicBezTo>
                  <a:pt x="71807" y="92365"/>
                  <a:pt x="72028" y="86158"/>
                  <a:pt x="72659" y="80796"/>
                </a:cubicBezTo>
                <a:cubicBezTo>
                  <a:pt x="73605" y="72764"/>
                  <a:pt x="75629" y="64882"/>
                  <a:pt x="77671" y="57057"/>
                </a:cubicBezTo>
                <a:cubicBezTo>
                  <a:pt x="82478" y="38636"/>
                  <a:pt x="84807" y="11170"/>
                  <a:pt x="68966" y="610"/>
                </a:cubicBezTo>
              </a:path>
            </a:pathLst>
          </a:cu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Annotations</a:t>
            </a:r>
            <a:endParaRPr/>
          </a:p>
        </p:txBody>
      </p:sp>
      <p:sp>
        <p:nvSpPr>
          <p:cNvPr id="130" name="Google Shape;130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My colleagues spend a lot of time thinking about units.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Tips on a</a:t>
            </a:r>
            <a:r>
              <a:rPr lang="en"/>
              <a:t>nnotation</a:t>
            </a:r>
            <a:endParaRPr/>
          </a:p>
        </p:txBody>
      </p:sp>
      <p:sp>
        <p:nvSpPr>
          <p:cNvPr id="136" name="Google Shape;136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 words that are human.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Keep it as conversational as possible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Don’t be afraid to repeat yourself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Don’t play fetch. Place the annotation where the action is.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6"/>
          <p:cNvSpPr txBox="1"/>
          <p:nvPr>
            <p:ph type="title"/>
          </p:nvPr>
        </p:nvSpPr>
        <p:spPr>
          <a:xfrm>
            <a:off x="311700" y="2480550"/>
            <a:ext cx="8114400" cy="244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Colors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 meaning, not just decorative</a:t>
            </a:r>
            <a:endParaRPr/>
          </a:p>
        </p:txBody>
      </p:sp>
      <p:sp>
        <p:nvSpPr>
          <p:cNvPr id="147" name="Google Shape;147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Good colors emphasize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They prime understanding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Good colors group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It’s nice to make beautiful things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8"/>
          <p:cNvSpPr txBox="1"/>
          <p:nvPr>
            <p:ph idx="1" type="body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What’s going on here?</a:t>
            </a:r>
            <a:endParaRPr/>
          </a:p>
        </p:txBody>
      </p:sp>
      <p:pic>
        <p:nvPicPr>
          <p:cNvPr id="153" name="Google Shape;15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850" y="0"/>
            <a:ext cx="6172174" cy="399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7648575" cy="413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Colors are hard</a:t>
            </a:r>
            <a:endParaRPr/>
          </a:p>
        </p:txBody>
      </p:sp>
      <p:sp>
        <p:nvSpPr>
          <p:cNvPr id="164" name="Google Shape;164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Colors</a:t>
            </a:r>
            <a:r>
              <a:rPr lang="en"/>
              <a:t> are relational. </a:t>
            </a:r>
            <a:r>
              <a:rPr lang="en" u="sng">
                <a:solidFill>
                  <a:schemeClr val="hlink"/>
                </a:solidFill>
                <a:hlinkClick r:id="rId3"/>
              </a:rPr>
              <a:t>Read Josef Albers.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There are lots of models of color for computer graphics. The most common ones are HSV (hue, saturation, value), HSL (hue, saturation, lightness), and HCL (hue, chroma, lightness).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You could do a very long lecture/entire class on the technical details of these color models.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 practice you can be effective with just a few color rules.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Color wheel</a:t>
            </a:r>
            <a:endParaRPr/>
          </a:p>
        </p:txBody>
      </p:sp>
      <p:sp>
        <p:nvSpPr>
          <p:cNvPr id="170" name="Google Shape;170;p31"/>
          <p:cNvSpPr txBox="1"/>
          <p:nvPr>
            <p:ph idx="1" type="body"/>
          </p:nvPr>
        </p:nvSpPr>
        <p:spPr>
          <a:xfrm>
            <a:off x="311700" y="1152475"/>
            <a:ext cx="3566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Don’t jump all over the color wheel. 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71" name="Google Shape;17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54221" y="1136063"/>
            <a:ext cx="4311525" cy="3449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title"/>
          </p:nvPr>
        </p:nvSpPr>
        <p:spPr>
          <a:xfrm>
            <a:off x="311700" y="2480550"/>
            <a:ext cx="8114400" cy="244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Annotation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Color wheel</a:t>
            </a:r>
            <a:endParaRPr/>
          </a:p>
        </p:txBody>
      </p:sp>
      <p:sp>
        <p:nvSpPr>
          <p:cNvPr id="177" name="Google Shape;177;p32"/>
          <p:cNvSpPr txBox="1"/>
          <p:nvPr>
            <p:ph idx="1" type="body"/>
          </p:nvPr>
        </p:nvSpPr>
        <p:spPr>
          <a:xfrm>
            <a:off x="311700" y="1152475"/>
            <a:ext cx="3566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Try to use the color harmonies.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Don’t use tetradic.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Don’t go full saturation.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Colors should suggest meaning. So similar groups should stay in the similar family.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Avoid double encoding.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If feature already has data, don’t add color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78" name="Google Shape;17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30200" y="1170125"/>
            <a:ext cx="4961399" cy="3721980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32"/>
          <p:cNvSpPr txBox="1"/>
          <p:nvPr/>
        </p:nvSpPr>
        <p:spPr>
          <a:xfrm>
            <a:off x="7576875" y="3343725"/>
            <a:ext cx="9825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1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X</a:t>
            </a:r>
            <a:endParaRPr sz="51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Don’t fight intuition</a:t>
            </a:r>
            <a:endParaRPr/>
          </a:p>
        </p:txBody>
      </p:sp>
      <p:sp>
        <p:nvSpPr>
          <p:cNvPr id="185" name="Google Shape;185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Colors have intuitive meaning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Red is loss / green is gain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Red is hot / blue is cool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Don’t resist these obvious connotations. But don’t need to go into a </a:t>
            </a:r>
            <a:r>
              <a:rPr lang="en"/>
              <a:t>rabbit</a:t>
            </a:r>
            <a:r>
              <a:rPr lang="en"/>
              <a:t> hole.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1600"/>
              <a:t>In the US. Blue = DEM, Red = GOP</a:t>
            </a:r>
            <a:endParaRPr sz="16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Avoid that combo unless you’re talking about politics.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But there is a difference between </a:t>
            </a:r>
            <a:r>
              <a:rPr lang="en"/>
              <a:t>intuitive</a:t>
            </a:r>
            <a:r>
              <a:rPr lang="en"/>
              <a:t> meanings and stereotypes: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Blue for boys and pink for girls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Avoid many colors</a:t>
            </a:r>
            <a:endParaRPr/>
          </a:p>
        </p:txBody>
      </p:sp>
      <p:sp>
        <p:nvSpPr>
          <p:cNvPr id="191" name="Google Shape;191;p34"/>
          <p:cNvSpPr txBox="1"/>
          <p:nvPr>
            <p:ph idx="1" type="body"/>
          </p:nvPr>
        </p:nvSpPr>
        <p:spPr>
          <a:xfrm>
            <a:off x="311700" y="1152475"/>
            <a:ext cx="2364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You’re in bad shape if you’re working with more than 5 colors.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This was very hard to get right: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92" name="Google Shape;19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99812" y="1043675"/>
            <a:ext cx="6267399" cy="4033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Opacity</a:t>
            </a:r>
            <a:endParaRPr/>
          </a:p>
        </p:txBody>
      </p:sp>
      <p:sp>
        <p:nvSpPr>
          <p:cNvPr id="198" name="Google Shape;198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Opacity can emphasize. Sometimes you don’t want to change the color because you don’t want to signal a conceptual change. </a:t>
            </a:r>
            <a:endParaRPr/>
          </a:p>
        </p:txBody>
      </p:sp>
      <p:pic>
        <p:nvPicPr>
          <p:cNvPr id="199" name="Google Shape;19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8257" y="1955700"/>
            <a:ext cx="6109350" cy="2345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Opacity</a:t>
            </a:r>
            <a:endParaRPr/>
          </a:p>
        </p:txBody>
      </p:sp>
      <p:sp>
        <p:nvSpPr>
          <p:cNvPr id="205" name="Google Shape;205;p36"/>
          <p:cNvSpPr txBox="1"/>
          <p:nvPr>
            <p:ph idx="1" type="body"/>
          </p:nvPr>
        </p:nvSpPr>
        <p:spPr>
          <a:xfrm>
            <a:off x="311700" y="1152475"/>
            <a:ext cx="577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Overplotting can be seen as a problem, but if you use opacity correctly then it can actually add data.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</a:t>
            </a:r>
            <a:endParaRPr/>
          </a:p>
        </p:txBody>
      </p:sp>
      <p:sp>
        <p:nvSpPr>
          <p:cNvPr id="211" name="Google Shape;211;p37"/>
          <p:cNvSpPr txBox="1"/>
          <p:nvPr>
            <p:ph idx="1" type="body"/>
          </p:nvPr>
        </p:nvSpPr>
        <p:spPr>
          <a:xfrm>
            <a:off x="311700" y="1152475"/>
            <a:ext cx="1938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Where Boys Outperform Girls in Math: Rich, White and Suburban Districts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212" name="Google Shape;21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3525" y="1120875"/>
            <a:ext cx="6961326" cy="3819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</a:t>
            </a:r>
            <a:endParaRPr/>
          </a:p>
        </p:txBody>
      </p:sp>
      <p:sp>
        <p:nvSpPr>
          <p:cNvPr id="218" name="Google Shape;218;p38"/>
          <p:cNvSpPr txBox="1"/>
          <p:nvPr>
            <p:ph idx="1" type="body"/>
          </p:nvPr>
        </p:nvSpPr>
        <p:spPr>
          <a:xfrm>
            <a:off x="311700" y="1152475"/>
            <a:ext cx="1938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Where Boys Outperform Girls in Math: Rich, White and Suburban Districts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219" name="Google Shape;21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8500" y="826225"/>
            <a:ext cx="6440023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Grey and beige are your friends</a:t>
            </a:r>
            <a:endParaRPr/>
          </a:p>
        </p:txBody>
      </p:sp>
      <p:sp>
        <p:nvSpPr>
          <p:cNvPr id="225" name="Google Shape;225;p39"/>
          <p:cNvSpPr txBox="1"/>
          <p:nvPr>
            <p:ph idx="1" type="body"/>
          </p:nvPr>
        </p:nvSpPr>
        <p:spPr>
          <a:xfrm>
            <a:off x="311700" y="1152475"/>
            <a:ext cx="3189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They sit in the back as reference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Give context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But don’t dominate the co</a:t>
            </a:r>
            <a:r>
              <a:rPr lang="en"/>
              <a:t>nversation</a:t>
            </a:r>
            <a:endParaRPr/>
          </a:p>
        </p:txBody>
      </p:sp>
      <p:pic>
        <p:nvPicPr>
          <p:cNvPr id="226" name="Google Shape;22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2000" y="1318850"/>
            <a:ext cx="5449225" cy="3144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Perceptual hierarchy</a:t>
            </a:r>
            <a:endParaRPr/>
          </a:p>
        </p:txBody>
      </p:sp>
      <p:sp>
        <p:nvSpPr>
          <p:cNvPr id="232" name="Google Shape;232;p4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Balanced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Not all </a:t>
            </a:r>
            <a:r>
              <a:rPr lang="en"/>
              <a:t>beige</a:t>
            </a:r>
            <a:r>
              <a:rPr lang="en"/>
              <a:t>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Not all lightly shaded.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Something is emphasized in front.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Something is </a:t>
            </a:r>
            <a:r>
              <a:rPr lang="en"/>
              <a:t>supporting</a:t>
            </a:r>
            <a:r>
              <a:rPr lang="en"/>
              <a:t> in the back.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Color-blindedness</a:t>
            </a:r>
            <a:endParaRPr/>
          </a:p>
        </p:txBody>
      </p:sp>
      <p:sp>
        <p:nvSpPr>
          <p:cNvPr id="238" name="Google Shape;238;p4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Be aware. 5 to 10% of the U.S. popu</a:t>
            </a:r>
            <a:r>
              <a:rPr lang="en"/>
              <a:t>lation, mostly men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Avoid red/green.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Use colorblind extensions.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Annotation</a:t>
            </a:r>
            <a:endParaRPr/>
          </a:p>
        </p:txBody>
      </p:sp>
      <p:sp>
        <p:nvSpPr>
          <p:cNvPr id="68" name="Google Shape;68;p15"/>
          <p:cNvSpPr txBox="1"/>
          <p:nvPr>
            <p:ph idx="1" type="body"/>
          </p:nvPr>
        </p:nvSpPr>
        <p:spPr>
          <a:xfrm>
            <a:off x="311700" y="1152475"/>
            <a:ext cx="8299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Could be the most important layer in data viz. 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Feeling lazy?</a:t>
            </a:r>
            <a:endParaRPr/>
          </a:p>
        </p:txBody>
      </p:sp>
      <p:sp>
        <p:nvSpPr>
          <p:cNvPr id="244" name="Google Shape;244;p42"/>
          <p:cNvSpPr txBox="1"/>
          <p:nvPr>
            <p:ph idx="1" type="body"/>
          </p:nvPr>
        </p:nvSpPr>
        <p:spPr>
          <a:xfrm>
            <a:off x="311700" y="1152475"/>
            <a:ext cx="4179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 Colorbrewer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u="sng">
                <a:solidFill>
                  <a:schemeClr val="hlink"/>
                </a:solidFill>
                <a:hlinkClick r:id="rId3"/>
              </a:rPr>
              <a:t>Designed by Cynthia Brewer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Her </a:t>
            </a:r>
            <a:r>
              <a:rPr lang="en"/>
              <a:t>palettes</a:t>
            </a:r>
            <a:r>
              <a:rPr lang="en"/>
              <a:t> avoid many pitfalls with perception and </a:t>
            </a:r>
            <a:r>
              <a:rPr lang="en"/>
              <a:t>color blindness</a:t>
            </a:r>
            <a:r>
              <a:rPr lang="en"/>
              <a:t>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4"/>
              </a:rPr>
              <a:t>D3 color schemes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5"/>
              </a:rPr>
              <a:t>Material Design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6"/>
              </a:rPr>
              <a:t>Colorizer</a:t>
            </a:r>
            <a:r>
              <a:rPr lang="en"/>
              <a:t> if you want to see all the color models.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450">
                <a:solidFill>
                  <a:srgbClr val="176884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Paletton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8"/>
              </a:rPr>
              <a:t>Adobe Color Wheel</a:t>
            </a:r>
            <a:endParaRPr/>
          </a:p>
        </p:txBody>
      </p:sp>
      <p:pic>
        <p:nvPicPr>
          <p:cNvPr id="245" name="Google Shape;245;p4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911575" y="1379113"/>
            <a:ext cx="3577900" cy="238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RGB model</a:t>
            </a:r>
            <a:endParaRPr/>
          </a:p>
        </p:txBody>
      </p:sp>
      <p:sp>
        <p:nvSpPr>
          <p:cNvPr id="251" name="Google Shape;251;p43"/>
          <p:cNvSpPr txBox="1"/>
          <p:nvPr>
            <p:ph idx="1" type="body"/>
          </p:nvPr>
        </p:nvSpPr>
        <p:spPr>
          <a:xfrm>
            <a:off x="311700" y="1152475"/>
            <a:ext cx="5175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 digital work color can be expressed as in 3 colors Red, Green and Blue.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Each color gets 255 values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“rgb(255, 255, 255)” = white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“rgb(0,0,0)” = black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On the web, we use hex colors as shorthand for certain colors.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u="sng">
                <a:solidFill>
                  <a:schemeClr val="hlink"/>
                </a:solidFill>
                <a:hlinkClick r:id="rId3"/>
              </a:rPr>
              <a:t>The algorithm for converting rgb to hex is fascinating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There are built in </a:t>
            </a:r>
            <a:r>
              <a:rPr lang="en" u="sng">
                <a:solidFill>
                  <a:schemeClr val="hlink"/>
                </a:solidFill>
                <a:hlinkClick r:id="rId4"/>
              </a:rPr>
              <a:t>HTML color names</a:t>
            </a:r>
            <a:r>
              <a:rPr lang="en"/>
              <a:t> </a:t>
            </a:r>
            <a:endParaRPr/>
          </a:p>
        </p:txBody>
      </p:sp>
      <p:pic>
        <p:nvPicPr>
          <p:cNvPr id="252" name="Google Shape;252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98450" y="1256275"/>
            <a:ext cx="3143250" cy="2352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Print vs Digital </a:t>
            </a:r>
            <a:endParaRPr/>
          </a:p>
        </p:txBody>
      </p:sp>
      <p:sp>
        <p:nvSpPr>
          <p:cNvPr id="258" name="Google Shape;258;p4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Digital work will be in the RGB color model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Printed work is in CMYK = Cyan, Magenta, Yellow, and Key = Black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If you’re designing in RGB but intend to publish in print, make sure you’re in the right color space.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If you’re in print, make sure you’re using at most 3 plates, and that all your black text is 100% K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Project</a:t>
            </a:r>
            <a:endParaRPr/>
          </a:p>
        </p:txBody>
      </p:sp>
      <p:sp>
        <p:nvSpPr>
          <p:cNvPr id="264" name="Google Shape;264;p4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en"/>
              <a:t>Due May 31st. </a:t>
            </a:r>
            <a:r>
              <a:rPr lang="en"/>
              <a:t>One day before our last lecture.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It can be original work or a reworking from something published. 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The chart (or charts) need to tell a compelling story.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This is where it all comes together: sketching, hierarchy, ticks, annotation, form, color and design come together.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You will not be graded on technical achievement, but the overall effectiveness of the graphic.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Note: 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It needs to be done in D3.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Does not necessarily need to be interactive. 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Can be one data visualization or a suite of data visualization.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Do not mix forms. Find a form and play with it. </a:t>
            </a:r>
            <a:endParaRPr/>
          </a:p>
          <a:p>
            <a:pPr indent="0" lvl="0" marL="9144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Annotation</a:t>
            </a:r>
            <a:endParaRPr/>
          </a:p>
        </p:txBody>
      </p:sp>
      <p:sp>
        <p:nvSpPr>
          <p:cNvPr id="74" name="Google Shape;74;p16"/>
          <p:cNvSpPr txBox="1"/>
          <p:nvPr>
            <p:ph idx="1" type="body"/>
          </p:nvPr>
        </p:nvSpPr>
        <p:spPr>
          <a:xfrm>
            <a:off x="311700" y="1152475"/>
            <a:ext cx="4475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There is nothing like a chart that exists in the real world.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Even though it is visual, the pictorial expression of a chart represents nothing.</a:t>
            </a:r>
            <a:endParaRPr/>
          </a:p>
        </p:txBody>
      </p:sp>
      <p:pic>
        <p:nvPicPr>
          <p:cNvPr id="75" name="Google Shape;7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48018" y="171425"/>
            <a:ext cx="3650898" cy="287187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08950" y="2937800"/>
            <a:ext cx="3589975" cy="1866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Annotation</a:t>
            </a:r>
            <a:endParaRPr/>
          </a:p>
        </p:txBody>
      </p:sp>
      <p:sp>
        <p:nvSpPr>
          <p:cNvPr id="82" name="Google Shape;82;p17"/>
          <p:cNvSpPr txBox="1"/>
          <p:nvPr>
            <p:ph idx="1" type="body"/>
          </p:nvPr>
        </p:nvSpPr>
        <p:spPr>
          <a:xfrm>
            <a:off x="311700" y="1152475"/>
            <a:ext cx="4475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Every chart is a vision of a new world.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It’s your job as a designer to describe the contours of that world and help people learn the richness of that world.</a:t>
            </a:r>
            <a:endParaRPr/>
          </a:p>
        </p:txBody>
      </p:sp>
      <p:pic>
        <p:nvPicPr>
          <p:cNvPr id="83" name="Google Shape;8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48018" y="171425"/>
            <a:ext cx="3650898" cy="2871873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08950" y="2937800"/>
            <a:ext cx="3589975" cy="1866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</a:t>
            </a:r>
            <a:endParaRPr/>
          </a:p>
        </p:txBody>
      </p:sp>
      <p:sp>
        <p:nvSpPr>
          <p:cNvPr id="90" name="Google Shape;90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3000" u="sng">
                <a:solidFill>
                  <a:schemeClr val="accent5"/>
                </a:solidFill>
                <a:latin typeface="Alfa Slab One"/>
                <a:ea typeface="Alfa Slab One"/>
                <a:cs typeface="Alfa Slab One"/>
                <a:sym typeface="Alfa Slab One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What is Healthy?</a:t>
            </a:r>
            <a:endParaRPr sz="3000">
              <a:solidFill>
                <a:schemeClr val="accent3"/>
              </a:solidFill>
              <a:latin typeface="Alfa Slab One"/>
              <a:ea typeface="Alfa Slab One"/>
              <a:cs typeface="Alfa Slab One"/>
              <a:sym typeface="Alfa Slab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9"/>
          <p:cNvSpPr txBox="1"/>
          <p:nvPr>
            <p:ph idx="1" type="body"/>
          </p:nvPr>
        </p:nvSpPr>
        <p:spPr>
          <a:xfrm>
            <a:off x="311700" y="1165191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u="sng">
                <a:solidFill>
                  <a:schemeClr val="hlink"/>
                </a:solidFill>
                <a:latin typeface="Alfa Slab One"/>
                <a:ea typeface="Alfa Slab One"/>
                <a:cs typeface="Alfa Slab One"/>
                <a:sym typeface="Alfa Slab One"/>
                <a:hlinkClick r:id="rId3"/>
              </a:rPr>
              <a:t>How 2 M.T.A. Decisions</a:t>
            </a:r>
            <a:endParaRPr sz="3000">
              <a:solidFill>
                <a:schemeClr val="accent3"/>
              </a:solidFill>
              <a:latin typeface="Alfa Slab One"/>
              <a:ea typeface="Alfa Slab One"/>
              <a:cs typeface="Alfa Slab One"/>
              <a:sym typeface="Alfa Slab On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u="sng">
                <a:solidFill>
                  <a:schemeClr val="hlink"/>
                </a:solidFill>
                <a:latin typeface="Alfa Slab One"/>
                <a:ea typeface="Alfa Slab One"/>
                <a:cs typeface="Alfa Slab One"/>
                <a:sym typeface="Alfa Slab One"/>
                <a:hlinkClick r:id="rId4"/>
              </a:rPr>
              <a:t>Pushed the Subway Into Crisis</a:t>
            </a:r>
            <a:endParaRPr sz="3000">
              <a:solidFill>
                <a:schemeClr val="accent3"/>
              </a:solidFill>
              <a:latin typeface="Alfa Slab One"/>
              <a:ea typeface="Alfa Slab One"/>
              <a:cs typeface="Alfa Slab One"/>
              <a:sym typeface="Alfa Slab One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Annotations</a:t>
            </a:r>
            <a:endParaRPr/>
          </a:p>
        </p:txBody>
      </p:sp>
      <p:sp>
        <p:nvSpPr>
          <p:cNvPr id="102" name="Google Shape;102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Good annotation reinforce accurate interpretations.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You can also add a “perspective layer”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 layer of words that reframe that units on a more human/intuitive level.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1"/>
          <p:cNvSpPr txBox="1"/>
          <p:nvPr>
            <p:ph idx="1" type="body"/>
          </p:nvPr>
        </p:nvSpPr>
        <p:spPr>
          <a:xfrm>
            <a:off x="311700" y="1165191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u="sng">
                <a:solidFill>
                  <a:schemeClr val="hlink"/>
                </a:solidFill>
                <a:latin typeface="Alfa Slab One"/>
                <a:ea typeface="Alfa Slab One"/>
                <a:cs typeface="Alfa Slab One"/>
                <a:sym typeface="Alfa Slab One"/>
                <a:hlinkClick r:id="rId3"/>
              </a:rPr>
              <a:t>Drug Deaths in America Are Rising Faster Than Ever</a:t>
            </a:r>
            <a:endParaRPr sz="3000">
              <a:solidFill>
                <a:schemeClr val="accent3"/>
              </a:solidFill>
              <a:latin typeface="Alfa Slab One"/>
              <a:ea typeface="Alfa Slab One"/>
              <a:cs typeface="Alfa Slab One"/>
              <a:sym typeface="Alfa Slab One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ameday">
  <a:themeElements>
    <a:clrScheme name="Gameday">
      <a:dk1>
        <a:srgbClr val="4285F4"/>
      </a:dk1>
      <a:lt1>
        <a:srgbClr val="FFFFFF"/>
      </a:lt1>
      <a:dk2>
        <a:srgbClr val="666666"/>
      </a:dk2>
      <a:lt2>
        <a:srgbClr val="D9D9D9"/>
      </a:lt2>
      <a:accent1>
        <a:srgbClr val="455A64"/>
      </a:accent1>
      <a:accent2>
        <a:srgbClr val="607D8B"/>
      </a:accent2>
      <a:accent3>
        <a:srgbClr val="FF5722"/>
      </a:accent3>
      <a:accent4>
        <a:srgbClr val="D84315"/>
      </a:accent4>
      <a:accent5>
        <a:srgbClr val="1C3AA9"/>
      </a:accent5>
      <a:accent6>
        <a:srgbClr val="FFAB40"/>
      </a:accent6>
      <a:hlink>
        <a:srgbClr val="1C3AA9"/>
      </a:hlink>
      <a:folHlink>
        <a:srgbClr val="1C3AA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